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56" r:id="rId2"/>
    <p:sldId id="287" r:id="rId3"/>
    <p:sldId id="267" r:id="rId4"/>
    <p:sldId id="289" r:id="rId5"/>
    <p:sldId id="288" r:id="rId6"/>
    <p:sldId id="290" r:id="rId7"/>
    <p:sldId id="291" r:id="rId8"/>
    <p:sldId id="292" r:id="rId9"/>
    <p:sldId id="294" r:id="rId10"/>
    <p:sldId id="297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98" r:id="rId21"/>
    <p:sldId id="299" r:id="rId22"/>
  </p:sldIdLst>
  <p:sldSz cx="12779375" cy="7740650"/>
  <p:notesSz cx="6980238" cy="9210675"/>
  <p:defaultTextStyle>
    <a:defPPr>
      <a:defRPr lang="en-US"/>
    </a:defPPr>
    <a:lvl1pPr marL="0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1pPr>
    <a:lvl2pPr marL="492450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2pPr>
    <a:lvl3pPr marL="984900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3pPr>
    <a:lvl4pPr marL="1477350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4pPr>
    <a:lvl5pPr marL="1969800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5pPr>
    <a:lvl6pPr marL="2462251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6pPr>
    <a:lvl7pPr marL="2954701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7pPr>
    <a:lvl8pPr marL="3447151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8pPr>
    <a:lvl9pPr marL="3939601" algn="l" defTabSz="492450" rtl="0" eaLnBrk="1" latinLnBrk="0" hangingPunct="1">
      <a:defRPr sz="19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D2852AA-E9C2-4573-9738-94B5D2BF2532}">
          <p14:sldIdLst>
            <p14:sldId id="256"/>
            <p14:sldId id="287"/>
            <p14:sldId id="267"/>
            <p14:sldId id="289"/>
            <p14:sldId id="288"/>
            <p14:sldId id="290"/>
            <p14:sldId id="291"/>
            <p14:sldId id="292"/>
            <p14:sldId id="294"/>
            <p14:sldId id="297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298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438">
          <p15:clr>
            <a:srgbClr val="A4A3A4"/>
          </p15:clr>
        </p15:guide>
        <p15:guide id="2" pos="402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o20122015" initials="a" lastIdx="1" clrIdx="0">
    <p:extLst>
      <p:ext uri="{19B8F6BF-5375-455C-9EA6-DF929625EA0E}">
        <p15:presenceInfo xmlns="" xmlns:p15="http://schemas.microsoft.com/office/powerpoint/2012/main" userId="admo2012201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4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-906" y="-90"/>
      </p:cViewPr>
      <p:guideLst>
        <p:guide orient="horz" pos="2438"/>
        <p:guide pos="40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29" y="7224607"/>
            <a:ext cx="12776047" cy="51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7149566"/>
            <a:ext cx="12776047" cy="72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144" y="856632"/>
            <a:ext cx="10542984" cy="402513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386" spc="-52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048" y="5029076"/>
            <a:ext cx="10542984" cy="129010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516" cap="all" spc="210" baseline="0">
                <a:solidFill>
                  <a:schemeClr val="tx2"/>
                </a:solidFill>
                <a:latin typeface="+mj-lt"/>
              </a:defRPr>
            </a:lvl1pPr>
            <a:lvl2pPr marL="479237" indent="0" algn="ctr">
              <a:buNone/>
              <a:defRPr sz="2516"/>
            </a:lvl2pPr>
            <a:lvl3pPr marL="958474" indent="0" algn="ctr">
              <a:buNone/>
              <a:defRPr sz="2516"/>
            </a:lvl3pPr>
            <a:lvl4pPr marL="1437711" indent="0" algn="ctr">
              <a:buNone/>
              <a:defRPr sz="2096"/>
            </a:lvl4pPr>
            <a:lvl5pPr marL="1916948" indent="0" algn="ctr">
              <a:buNone/>
              <a:defRPr sz="2096"/>
            </a:lvl5pPr>
            <a:lvl6pPr marL="2396185" indent="0" algn="ctr">
              <a:buNone/>
              <a:defRPr sz="2096"/>
            </a:lvl6pPr>
            <a:lvl7pPr marL="2875422" indent="0" algn="ctr">
              <a:buNone/>
              <a:defRPr sz="2096"/>
            </a:lvl7pPr>
            <a:lvl8pPr marL="3354659" indent="0" algn="ctr">
              <a:buNone/>
              <a:defRPr sz="2096"/>
            </a:lvl8pPr>
            <a:lvl9pPr marL="3833896" indent="0" algn="ctr">
              <a:buNone/>
              <a:defRPr sz="2096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65839" y="4902412"/>
            <a:ext cx="103512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1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9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29" y="7224607"/>
            <a:ext cx="12776047" cy="51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7149566"/>
            <a:ext cx="12776047" cy="72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5240" y="465367"/>
            <a:ext cx="2755553" cy="650121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8582" y="465367"/>
            <a:ext cx="8106916" cy="650121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1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29" y="7224607"/>
            <a:ext cx="12776047" cy="51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7149566"/>
            <a:ext cx="12776047" cy="72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144" y="856632"/>
            <a:ext cx="10542984" cy="402513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38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144" y="5026262"/>
            <a:ext cx="10542984" cy="129010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516" cap="all" spc="210" baseline="0">
                <a:solidFill>
                  <a:schemeClr val="tx2"/>
                </a:solidFill>
                <a:latin typeface="+mj-lt"/>
              </a:defRPr>
            </a:lvl1pPr>
            <a:lvl2pPr marL="479237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2pPr>
            <a:lvl3pPr marL="958474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3pPr>
            <a:lvl4pPr marL="143771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916948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39618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875422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35465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83389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65839" y="4902412"/>
            <a:ext cx="103512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9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50144" y="323490"/>
            <a:ext cx="10542984" cy="1637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142" y="2083287"/>
            <a:ext cx="5175647" cy="45411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7481" y="2083288"/>
            <a:ext cx="5175647" cy="45411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50144" y="323490"/>
            <a:ext cx="10542984" cy="1637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144" y="2083646"/>
            <a:ext cx="5175647" cy="83104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96" b="0" cap="all" baseline="0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144" y="2914690"/>
            <a:ext cx="5175647" cy="38129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7481" y="2083646"/>
            <a:ext cx="5175647" cy="83104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96" b="0" cap="all" baseline="0">
                <a:solidFill>
                  <a:schemeClr val="tx2"/>
                </a:solidFill>
              </a:defRPr>
            </a:lvl1pPr>
            <a:lvl2pPr marL="479237" indent="0">
              <a:buNone/>
              <a:defRPr sz="2096" b="1"/>
            </a:lvl2pPr>
            <a:lvl3pPr marL="958474" indent="0">
              <a:buNone/>
              <a:defRPr sz="1887" b="1"/>
            </a:lvl3pPr>
            <a:lvl4pPr marL="1437711" indent="0">
              <a:buNone/>
              <a:defRPr sz="1677" b="1"/>
            </a:lvl4pPr>
            <a:lvl5pPr marL="1916948" indent="0">
              <a:buNone/>
              <a:defRPr sz="1677" b="1"/>
            </a:lvl5pPr>
            <a:lvl6pPr marL="2396185" indent="0">
              <a:buNone/>
              <a:defRPr sz="1677" b="1"/>
            </a:lvl6pPr>
            <a:lvl7pPr marL="2875422" indent="0">
              <a:buNone/>
              <a:defRPr sz="1677" b="1"/>
            </a:lvl7pPr>
            <a:lvl8pPr marL="3354659" indent="0">
              <a:buNone/>
              <a:defRPr sz="1677" b="1"/>
            </a:lvl8pPr>
            <a:lvl9pPr marL="3833896" indent="0">
              <a:buNone/>
              <a:defRPr sz="1677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7481" y="2914690"/>
            <a:ext cx="5175647" cy="38129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2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6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9" y="7224607"/>
            <a:ext cx="12776047" cy="51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7149566"/>
            <a:ext cx="12776047" cy="72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0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245946" cy="7740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234710" y="0"/>
            <a:ext cx="67092" cy="774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27" y="670855"/>
            <a:ext cx="3354586" cy="2580217"/>
          </a:xfrm>
        </p:spPr>
        <p:txBody>
          <a:bodyPr anchor="b">
            <a:normAutofit/>
          </a:bodyPr>
          <a:lstStyle>
            <a:lvl1pPr>
              <a:defRPr sz="3774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1879" y="825670"/>
            <a:ext cx="6805017" cy="59344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227" y="3302677"/>
            <a:ext cx="3354586" cy="38140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72">
                <a:solidFill>
                  <a:srgbClr val="FFFFFF"/>
                </a:solidFill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7939" y="7291184"/>
            <a:ext cx="2744662" cy="412118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31879" y="7291184"/>
            <a:ext cx="4872137" cy="41211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590469"/>
            <a:ext cx="12776047" cy="2150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5547665"/>
            <a:ext cx="12776047" cy="72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144" y="5728081"/>
            <a:ext cx="10600891" cy="928878"/>
          </a:xfrm>
        </p:spPr>
        <p:txBody>
          <a:bodyPr lIns="91440" tIns="0" rIns="91440" bIns="0" anchor="b">
            <a:noAutofit/>
          </a:bodyPr>
          <a:lstStyle>
            <a:lvl1pPr>
              <a:defRPr sz="3774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0"/>
            <a:ext cx="12779359" cy="554766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354"/>
            </a:lvl1pPr>
            <a:lvl2pPr marL="479237" indent="0">
              <a:buNone/>
              <a:defRPr sz="2935"/>
            </a:lvl2pPr>
            <a:lvl3pPr marL="958474" indent="0">
              <a:buNone/>
              <a:defRPr sz="2516"/>
            </a:lvl3pPr>
            <a:lvl4pPr marL="1437711" indent="0">
              <a:buNone/>
              <a:defRPr sz="2096"/>
            </a:lvl4pPr>
            <a:lvl5pPr marL="1916948" indent="0">
              <a:buNone/>
              <a:defRPr sz="2096"/>
            </a:lvl5pPr>
            <a:lvl6pPr marL="2396185" indent="0">
              <a:buNone/>
              <a:defRPr sz="2096"/>
            </a:lvl6pPr>
            <a:lvl7pPr marL="2875422" indent="0">
              <a:buNone/>
              <a:defRPr sz="2096"/>
            </a:lvl7pPr>
            <a:lvl8pPr marL="3354659" indent="0">
              <a:buNone/>
              <a:defRPr sz="2096"/>
            </a:lvl8pPr>
            <a:lvl9pPr marL="3833896" indent="0">
              <a:buNone/>
              <a:defRPr sz="2096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144" y="6667280"/>
            <a:ext cx="10600492" cy="67085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29"/>
              </a:spcAft>
              <a:buNone/>
              <a:defRPr sz="1572">
                <a:solidFill>
                  <a:srgbClr val="FFFFFF"/>
                </a:solidFill>
              </a:defRPr>
            </a:lvl1pPr>
            <a:lvl2pPr marL="479237" indent="0">
              <a:buNone/>
              <a:defRPr sz="1258"/>
            </a:lvl2pPr>
            <a:lvl3pPr marL="958474" indent="0">
              <a:buNone/>
              <a:defRPr sz="1048"/>
            </a:lvl3pPr>
            <a:lvl4pPr marL="1437711" indent="0">
              <a:buNone/>
              <a:defRPr sz="943"/>
            </a:lvl4pPr>
            <a:lvl5pPr marL="1916948" indent="0">
              <a:buNone/>
              <a:defRPr sz="943"/>
            </a:lvl5pPr>
            <a:lvl6pPr marL="2396185" indent="0">
              <a:buNone/>
              <a:defRPr sz="943"/>
            </a:lvl6pPr>
            <a:lvl7pPr marL="2875422" indent="0">
              <a:buNone/>
              <a:defRPr sz="943"/>
            </a:lvl7pPr>
            <a:lvl8pPr marL="3354659" indent="0">
              <a:buNone/>
              <a:defRPr sz="943"/>
            </a:lvl8pPr>
            <a:lvl9pPr marL="3833896" indent="0">
              <a:buNone/>
              <a:defRPr sz="94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224607"/>
            <a:ext cx="12779375" cy="51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7149566"/>
            <a:ext cx="12779359" cy="75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144" y="323490"/>
            <a:ext cx="10542984" cy="1637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144" y="2083287"/>
            <a:ext cx="10542984" cy="45411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144" y="7291184"/>
            <a:ext cx="2591378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3">
                <a:solidFill>
                  <a:srgbClr val="FFFFFF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3774" y="7291184"/>
            <a:ext cx="5055153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3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7433" y="7291184"/>
            <a:ext cx="1375235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51033" y="1961512"/>
            <a:ext cx="1044713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21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58474" rtl="0" eaLnBrk="1" latinLnBrk="0" hangingPunct="1">
        <a:lnSpc>
          <a:spcPct val="85000"/>
        </a:lnSpc>
        <a:spcBef>
          <a:spcPct val="0"/>
        </a:spcBef>
        <a:buNone/>
        <a:defRPr sz="5031" kern="1200" spc="-52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5847" indent="-95847" algn="l" defTabSz="958474" rtl="0" eaLnBrk="1" latinLnBrk="0" hangingPunct="1">
        <a:lnSpc>
          <a:spcPct val="90000"/>
        </a:lnSpc>
        <a:spcBef>
          <a:spcPts val="1258"/>
        </a:spcBef>
        <a:spcAft>
          <a:spcPts val="21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2559" indent="-191695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94254" indent="-191695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85949" indent="-191695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7644" indent="-191695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53020" indent="-239619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62660" indent="-239619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72300" indent="-239619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1940" indent="-239619" algn="l" defTabSz="958474" rtl="0" eaLnBrk="1" latinLnBrk="0" hangingPunct="1">
        <a:lnSpc>
          <a:spcPct val="90000"/>
        </a:lnSpc>
        <a:spcBef>
          <a:spcPts val="210"/>
        </a:spcBef>
        <a:spcAft>
          <a:spcPts val="419"/>
        </a:spcAft>
        <a:buClr>
          <a:schemeClr val="accent1"/>
        </a:buClr>
        <a:buFont typeface="Calibri" pitchFamily="34" charset="0"/>
        <a:buChar char="◦"/>
        <a:defRPr sz="14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1pPr>
      <a:lvl2pPr marL="479237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2pPr>
      <a:lvl3pPr marL="958474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3pPr>
      <a:lvl4pPr marL="1437711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16948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96185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75422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354659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833896" algn="l" defTabSz="958474" rtl="0" eaLnBrk="1" latinLnBrk="0" hangingPunct="1"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6600" spc="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DIRECCIÒN </a:t>
            </a:r>
            <a:br>
              <a:rPr lang="es-MX" sz="6600" spc="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s-MX" sz="6600" spc="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    DE </a:t>
            </a:r>
            <a:br>
              <a:rPr lang="es-MX" sz="6600" spc="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s-MX" sz="6600" spc="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EDUCACIÒN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95" y="321010"/>
            <a:ext cx="4366302" cy="4440517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72064" y="2822592"/>
            <a:ext cx="10542984" cy="4025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58474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386" kern="1200" spc="-52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400" spc="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INFORME MENSUAL</a:t>
            </a:r>
          </a:p>
          <a:p>
            <a:pPr algn="ctr"/>
            <a:r>
              <a:rPr lang="es-MX" sz="4400" spc="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OCTUBRE</a:t>
            </a:r>
          </a:p>
          <a:p>
            <a:pPr algn="ctr"/>
            <a:r>
              <a:rPr lang="es-MX" sz="2800" spc="0" dirty="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ADMINISTRACIÒN 2015-2018</a:t>
            </a:r>
            <a:endParaRPr lang="es-MX" sz="2800" spc="0" dirty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10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144" y="323490"/>
            <a:ext cx="10542984" cy="1432739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  <a:latin typeface="Arial Black" pitchFamily="34" charset="0"/>
              </a:rPr>
              <a:t>Apoyo a Escuelas</a:t>
            </a:r>
            <a:endParaRPr lang="es-MX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6622" y="2127534"/>
            <a:ext cx="5334464" cy="1367836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Escuela Primaria Roberto González Barrera, Directora Edith Carrera Garza en la colonia  San Francisco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350" y="3684845"/>
            <a:ext cx="5304736" cy="296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4" y="2123766"/>
            <a:ext cx="4637805" cy="210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4" y="4814222"/>
            <a:ext cx="4637805" cy="194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67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58453" y="3186411"/>
            <a:ext cx="10862469" cy="1659223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REPORTE DE OCTUBRE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55970" y="347921"/>
            <a:ext cx="10466163" cy="1978166"/>
          </a:xfrm>
        </p:spPr>
        <p:txBody>
          <a:bodyPr>
            <a:noAutofit/>
          </a:bodyPr>
          <a:lstStyle/>
          <a:p>
            <a:r>
              <a:rPr lang="es-MX" sz="3100" dirty="0">
                <a:latin typeface="Baskerville Old Face" pitchFamily="18" charset="0"/>
              </a:rPr>
              <a:t>PRESIDENCIA MUNICIPAL CD. JUÁREZ N.L.</a:t>
            </a:r>
          </a:p>
          <a:p>
            <a:r>
              <a:rPr lang="es-MX" sz="3100" dirty="0">
                <a:latin typeface="Baskerville Old Face" pitchFamily="18" charset="0"/>
              </a:rPr>
              <a:t>SECRETARIA DE DESARROLLO SOCIAL</a:t>
            </a:r>
          </a:p>
          <a:p>
            <a:r>
              <a:rPr lang="es-MX" sz="3100" dirty="0">
                <a:latin typeface="Baskerville Old Face" pitchFamily="18" charset="0"/>
              </a:rPr>
              <a:t>DIRECCIÓN DE DEPORTES</a:t>
            </a:r>
          </a:p>
          <a:p>
            <a:r>
              <a:rPr lang="es-MX" sz="3100" dirty="0">
                <a:latin typeface="Baskerville Old Face" pitchFamily="18" charset="0"/>
              </a:rPr>
              <a:t>ADMON. 2015-2018</a:t>
            </a:r>
            <a:endParaRPr lang="es-MX" sz="3100" dirty="0">
              <a:latin typeface="Baskerville Old Face" pitchFamily="18" charset="0"/>
            </a:endParaRPr>
          </a:p>
        </p:txBody>
      </p:sp>
      <p:pic>
        <p:nvPicPr>
          <p:cNvPr id="4" name="3 Imagen" descr="cd benito juarez.jp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517" y="506609"/>
            <a:ext cx="680545" cy="844170"/>
          </a:xfrm>
          <a:prstGeom prst="rect">
            <a:avLst/>
          </a:prstGeom>
        </p:spPr>
      </p:pic>
      <p:pic>
        <p:nvPicPr>
          <p:cNvPr id="5" name="4 Imagen" descr="logo-juare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7680" y="538023"/>
            <a:ext cx="1652856" cy="1055302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055970" y="6146044"/>
            <a:ext cx="10466163" cy="1381687"/>
          </a:xfrm>
          <a:prstGeom prst="rect">
            <a:avLst/>
          </a:prstGeom>
        </p:spPr>
        <p:txBody>
          <a:bodyPr vert="horz" lIns="117254" tIns="58627" rIns="117254" bIns="58627" rtlCol="0">
            <a:noAutofit/>
          </a:bodyPr>
          <a:lstStyle/>
          <a:p>
            <a:pPr algn="ctr" defTabSz="1172535">
              <a:spcBef>
                <a:spcPct val="20000"/>
              </a:spcBef>
              <a:defRPr/>
            </a:pPr>
            <a:r>
              <a:rPr lang="es-MX" sz="3100" dirty="0">
                <a:solidFill>
                  <a:schemeClr val="tx1">
                    <a:tint val="75000"/>
                  </a:schemeClr>
                </a:solidFill>
                <a:latin typeface="Baskerville Old Face" pitchFamily="18" charset="0"/>
              </a:rPr>
              <a:t>PROF. JUAN ENRIQUE RODRIGUEZ CARRILLO</a:t>
            </a:r>
          </a:p>
          <a:p>
            <a:pPr algn="ctr" defTabSz="1172535">
              <a:spcBef>
                <a:spcPct val="20000"/>
              </a:spcBef>
              <a:defRPr/>
            </a:pPr>
            <a:r>
              <a:rPr lang="es-MX" sz="3100" dirty="0">
                <a:solidFill>
                  <a:schemeClr val="tx1">
                    <a:tint val="75000"/>
                  </a:schemeClr>
                </a:solidFill>
                <a:latin typeface="Baskerville Old Face" pitchFamily="18" charset="0"/>
              </a:rPr>
              <a:t>DIRECTOR DE DEPORTES</a:t>
            </a:r>
          </a:p>
        </p:txBody>
      </p:sp>
    </p:spTree>
    <p:extLst>
      <p:ext uri="{BB962C8B-B14F-4D97-AF65-F5344CB8AC3E}">
        <p14:creationId xmlns:p14="http://schemas.microsoft.com/office/powerpoint/2010/main" val="282647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52789" y="294195"/>
            <a:ext cx="11673797" cy="8290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LUCHA CONTRA EL CÁNCER DE MAMA</a:t>
            </a:r>
            <a:endParaRPr lang="es-MX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5364" name="Picture 4" descr="https://scontent-dft4-2.xx.fbcdn.net/v/t1.0-9/14358990_719696014835016_5354015809888630463_n.jpg?oh=74c1169f667363a5d7f2bf2180d17023&amp;oe=58B8E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53" y="1269503"/>
            <a:ext cx="4629264" cy="3738683"/>
          </a:xfrm>
          <a:prstGeom prst="roundRect">
            <a:avLst/>
          </a:prstGeom>
          <a:noFill/>
        </p:spPr>
      </p:pic>
      <p:pic>
        <p:nvPicPr>
          <p:cNvPr id="15366" name="Picture 6" descr="https://scontent-dft4-2.xx.fbcdn.net/v/t1.0-9/14572961_312244822492640_7476726744565573590_n.jpg?oh=4c8eff3fd6bf1dc489fc58da8975e3f5&amp;oe=58CEF26A"/>
          <p:cNvPicPr>
            <a:picLocks noChangeAspect="1" noChangeArrowheads="1"/>
          </p:cNvPicPr>
          <p:nvPr/>
        </p:nvPicPr>
        <p:blipFill>
          <a:blip r:embed="rId3" cstate="print"/>
          <a:srcRect t="48299"/>
          <a:stretch>
            <a:fillRect/>
          </a:stretch>
        </p:blipFill>
        <p:spPr bwMode="auto">
          <a:xfrm>
            <a:off x="351517" y="5085090"/>
            <a:ext cx="7145169" cy="2237570"/>
          </a:xfrm>
          <a:prstGeom prst="roundRect">
            <a:avLst/>
          </a:prstGeom>
          <a:noFill/>
        </p:spPr>
      </p:pic>
      <p:pic>
        <p:nvPicPr>
          <p:cNvPr id="15368" name="Picture 8" descr="https://scontent-dft4-2.xx.fbcdn.net/v/t1.0-9/14650469_965048083628984_7237280489589728318_n.jpg?oh=7a44139b0d4eed86db44a8ade47880b3&amp;oe=58CF80A1"/>
          <p:cNvPicPr>
            <a:picLocks noChangeAspect="1" noChangeArrowheads="1"/>
          </p:cNvPicPr>
          <p:nvPr/>
        </p:nvPicPr>
        <p:blipFill>
          <a:blip r:embed="rId4" cstate="print"/>
          <a:srcRect r="6072"/>
          <a:stretch>
            <a:fillRect/>
          </a:stretch>
        </p:blipFill>
        <p:spPr bwMode="auto">
          <a:xfrm>
            <a:off x="5332297" y="1432054"/>
            <a:ext cx="6994925" cy="2011066"/>
          </a:xfrm>
          <a:prstGeom prst="roundRect">
            <a:avLst/>
          </a:prstGeom>
          <a:noFill/>
        </p:spPr>
      </p:pic>
      <p:pic>
        <p:nvPicPr>
          <p:cNvPr id="15370" name="Picture 10" descr="https://scontent-dft4-2.xx.fbcdn.net/v/t1.0-9/14724581_965048146962311_5043729293577723006_n.jpg?oh=3b123278c170c95db8aca32ad657d993&amp;oe=58C84A76"/>
          <p:cNvPicPr>
            <a:picLocks noChangeAspect="1" noChangeArrowheads="1"/>
          </p:cNvPicPr>
          <p:nvPr/>
        </p:nvPicPr>
        <p:blipFill>
          <a:blip r:embed="rId5" cstate="print"/>
          <a:srcRect t="37323"/>
          <a:stretch>
            <a:fillRect/>
          </a:stretch>
        </p:blipFill>
        <p:spPr bwMode="auto">
          <a:xfrm>
            <a:off x="7597321" y="3545223"/>
            <a:ext cx="4779509" cy="1814509"/>
          </a:xfrm>
          <a:prstGeom prst="roundRect">
            <a:avLst/>
          </a:prstGeom>
          <a:noFill/>
        </p:spPr>
      </p:pic>
      <p:pic>
        <p:nvPicPr>
          <p:cNvPr id="15372" name="Picture 12" descr="https://scontent-dft4-2.xx.fbcdn.net/v/t1.0-9/14717078_965048120295647_5041992323743767251_n.jpg?oh=2bb42032c8cacdd304bd71001ed1bade&amp;oe=58FD0632"/>
          <p:cNvPicPr>
            <a:picLocks noChangeAspect="1" noChangeArrowheads="1"/>
          </p:cNvPicPr>
          <p:nvPr/>
        </p:nvPicPr>
        <p:blipFill>
          <a:blip r:embed="rId6" cstate="print"/>
          <a:srcRect t="23148"/>
          <a:stretch>
            <a:fillRect/>
          </a:stretch>
        </p:blipFill>
        <p:spPr bwMode="auto">
          <a:xfrm>
            <a:off x="8503047" y="5517851"/>
            <a:ext cx="3924811" cy="182701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11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52789" y="294195"/>
            <a:ext cx="11673797" cy="82905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SPACEWALK 5K</a:t>
            </a:r>
            <a:endParaRPr lang="es-MX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0482" name="Picture 2" descr="https://scontent-dft4-2.xx.fbcdn.net/v/t1.0-9/14590526_1190133014376972_7798623628028398004_n.jpg?oh=65e1144aed85274d05df6d7a46abf1fb&amp;oe=58B79E51"/>
          <p:cNvPicPr>
            <a:picLocks noChangeAspect="1" noChangeArrowheads="1"/>
          </p:cNvPicPr>
          <p:nvPr/>
        </p:nvPicPr>
        <p:blipFill>
          <a:blip r:embed="rId2" cstate="print"/>
          <a:srcRect t="10687"/>
          <a:stretch>
            <a:fillRect/>
          </a:stretch>
        </p:blipFill>
        <p:spPr bwMode="auto">
          <a:xfrm>
            <a:off x="552789" y="1188229"/>
            <a:ext cx="6622727" cy="2682097"/>
          </a:xfrm>
          <a:prstGeom prst="roundRect">
            <a:avLst/>
          </a:prstGeom>
          <a:noFill/>
        </p:spPr>
      </p:pic>
      <p:pic>
        <p:nvPicPr>
          <p:cNvPr id="20484" name="Picture 4" descr="https://scontent-dft4-2.xx.fbcdn.net/v/t1.0-9/14718778_1190133161043624_9007849498475777551_n.jpg?oh=ffcde1bbbf922bd3b0ec92c67b52f4f1&amp;oe=58FD19CD"/>
          <p:cNvPicPr>
            <a:picLocks noChangeAspect="1" noChangeArrowheads="1"/>
          </p:cNvPicPr>
          <p:nvPr/>
        </p:nvPicPr>
        <p:blipFill>
          <a:blip r:embed="rId3" cstate="print"/>
          <a:srcRect t="16648" b="16761"/>
          <a:stretch>
            <a:fillRect/>
          </a:stretch>
        </p:blipFill>
        <p:spPr bwMode="auto">
          <a:xfrm>
            <a:off x="7496686" y="3463947"/>
            <a:ext cx="4578236" cy="1382415"/>
          </a:xfrm>
          <a:prstGeom prst="roundRect">
            <a:avLst/>
          </a:prstGeom>
          <a:noFill/>
        </p:spPr>
      </p:pic>
      <p:pic>
        <p:nvPicPr>
          <p:cNvPr id="20486" name="Picture 6" descr="https://scontent-dft4-2.xx.fbcdn.net/v/t1.0-9/14705837_1190133564376917_2738720705672382943_n.jpg?oh=41e0fd820b922a72eccd8caadc466f08&amp;oe=58B6D01E"/>
          <p:cNvPicPr>
            <a:picLocks noChangeAspect="1" noChangeArrowheads="1"/>
          </p:cNvPicPr>
          <p:nvPr/>
        </p:nvPicPr>
        <p:blipFill>
          <a:blip r:embed="rId4" cstate="print"/>
          <a:srcRect t="39272"/>
          <a:stretch>
            <a:fillRect/>
          </a:stretch>
        </p:blipFill>
        <p:spPr bwMode="auto">
          <a:xfrm>
            <a:off x="452153" y="5011529"/>
            <a:ext cx="8252167" cy="2272374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830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52789" y="294195"/>
            <a:ext cx="11673797" cy="914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ZUMBA </a:t>
            </a:r>
            <a:endParaRPr lang="es-MX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026" name="Picture 2" descr="https://scontent-dft4-2.xx.fbcdn.net/v/t1.0-9/14233204_713143365490281_753021445506306604_n.jpg?oh=6134b337a844a031fb3fe5a5fd6fb856&amp;oe=58B88C8C"/>
          <p:cNvPicPr>
            <a:picLocks noChangeAspect="1" noChangeArrowheads="1"/>
          </p:cNvPicPr>
          <p:nvPr/>
        </p:nvPicPr>
        <p:blipFill>
          <a:blip r:embed="rId2" cstate="print"/>
          <a:srcRect l="3538" t="13492" r="9051" b="9366"/>
          <a:stretch>
            <a:fillRect/>
          </a:stretch>
        </p:blipFill>
        <p:spPr bwMode="auto">
          <a:xfrm>
            <a:off x="452152" y="1675881"/>
            <a:ext cx="5736264" cy="2295490"/>
          </a:xfrm>
          <a:prstGeom prst="roundRect">
            <a:avLst/>
          </a:prstGeom>
          <a:noFill/>
        </p:spPr>
      </p:pic>
      <p:pic>
        <p:nvPicPr>
          <p:cNvPr id="1028" name="Picture 4" descr="https://scontent-dft4-2.xx.fbcdn.net/v/t1.0-9/14520525_1170560089667598_1966394538120339613_n.jpg?oh=d97753e537aab7483ec8314f5bac1af3&amp;oe=58C1D0BF"/>
          <p:cNvPicPr>
            <a:picLocks noChangeAspect="1" noChangeArrowheads="1"/>
          </p:cNvPicPr>
          <p:nvPr/>
        </p:nvPicPr>
        <p:blipFill>
          <a:blip r:embed="rId3" cstate="print"/>
          <a:srcRect l="24800" t="14895" r="14563"/>
          <a:stretch>
            <a:fillRect/>
          </a:stretch>
        </p:blipFill>
        <p:spPr bwMode="auto">
          <a:xfrm>
            <a:off x="7396050" y="1269503"/>
            <a:ext cx="4830535" cy="3074251"/>
          </a:xfrm>
          <a:prstGeom prst="roundRect">
            <a:avLst/>
          </a:prstGeom>
          <a:noFill/>
        </p:spPr>
      </p:pic>
      <p:pic>
        <p:nvPicPr>
          <p:cNvPr id="1030" name="Picture 6" descr="https://scontent-dft4-2.xx.fbcdn.net/v/t1.0-9/14463248_1170560059667601_8236307835599712915_n.jpg?oh=f544fe9ba79a7d87aabc8f2d062af64c&amp;oe=58B08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80" y="4591562"/>
            <a:ext cx="5937535" cy="2692342"/>
          </a:xfrm>
          <a:prstGeom prst="roundRect">
            <a:avLst/>
          </a:prstGeom>
          <a:noFill/>
        </p:spPr>
      </p:pic>
      <p:pic>
        <p:nvPicPr>
          <p:cNvPr id="1032" name="Picture 8" descr="https://scontent-dft4-2.xx.fbcdn.net/v/t1.0-9/14462824_1170560026334271_8664789004886174767_n.jpg?oh=feb9ec6d8344e4e4db646fef945ec568&amp;oe=58CF47E4"/>
          <p:cNvPicPr>
            <a:picLocks noChangeAspect="1" noChangeArrowheads="1"/>
          </p:cNvPicPr>
          <p:nvPr/>
        </p:nvPicPr>
        <p:blipFill>
          <a:blip r:embed="rId5" cstate="print"/>
          <a:srcRect l="15750" t="11221" r="7863" b="11638"/>
          <a:stretch>
            <a:fillRect/>
          </a:stretch>
        </p:blipFill>
        <p:spPr bwMode="auto">
          <a:xfrm>
            <a:off x="6289051" y="4564939"/>
            <a:ext cx="5937535" cy="271896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5100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52789" y="538022"/>
            <a:ext cx="11673797" cy="914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CLASES DEPORTIVAS</a:t>
            </a:r>
            <a:endParaRPr lang="es-MX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050" name="Picture 2" descr="https://scontent-dft4-2.xx.fbcdn.net/v/t1.0-9/14199559_712647862206498_854503284791297969_n.jpg?oh=8bebbb026e1d66fdf73da29b4c6c297d&amp;oe=58AEAD97"/>
          <p:cNvPicPr>
            <a:picLocks noChangeAspect="1" noChangeArrowheads="1"/>
          </p:cNvPicPr>
          <p:nvPr/>
        </p:nvPicPr>
        <p:blipFill>
          <a:blip r:embed="rId2" cstate="print"/>
          <a:srcRect t="32287" b="13376"/>
          <a:stretch>
            <a:fillRect/>
          </a:stretch>
        </p:blipFill>
        <p:spPr bwMode="auto">
          <a:xfrm>
            <a:off x="521041" y="1757158"/>
            <a:ext cx="3956560" cy="2893787"/>
          </a:xfrm>
          <a:prstGeom prst="roundRect">
            <a:avLst/>
          </a:prstGeom>
          <a:noFill/>
        </p:spPr>
      </p:pic>
      <p:pic>
        <p:nvPicPr>
          <p:cNvPr id="2052" name="Picture 4" descr="https://scontent-dft4-2.xx.fbcdn.net/v/t1.0-9/14184539_712647968873154_7189898265201649301_n.jpg?oh=a0d99bde500b12753617be31fe84beeb&amp;oe=58CAB2F3"/>
          <p:cNvPicPr>
            <a:picLocks noChangeAspect="1" noChangeArrowheads="1"/>
          </p:cNvPicPr>
          <p:nvPr/>
        </p:nvPicPr>
        <p:blipFill>
          <a:blip r:embed="rId3" cstate="print"/>
          <a:srcRect t="9450" b="12101"/>
          <a:stretch>
            <a:fillRect/>
          </a:stretch>
        </p:blipFill>
        <p:spPr bwMode="auto">
          <a:xfrm>
            <a:off x="9106865" y="1675881"/>
            <a:ext cx="2847851" cy="3007201"/>
          </a:xfrm>
          <a:prstGeom prst="roundRect">
            <a:avLst/>
          </a:prstGeom>
          <a:noFill/>
        </p:spPr>
      </p:pic>
      <p:pic>
        <p:nvPicPr>
          <p:cNvPr id="2054" name="Picture 6" descr="https://scontent-dft4-2.xx.fbcdn.net/v/t1.0-9/14192706_713143435490274_5269949907726239726_n.jpg?oh=59f95cab0345d23f55cf23e4bfe5e371&amp;oe=58B3B968"/>
          <p:cNvPicPr>
            <a:picLocks noChangeAspect="1" noChangeArrowheads="1"/>
          </p:cNvPicPr>
          <p:nvPr/>
        </p:nvPicPr>
        <p:blipFill>
          <a:blip r:embed="rId4" cstate="print"/>
          <a:srcRect l="9838" r="5113" b="23001"/>
          <a:stretch>
            <a:fillRect/>
          </a:stretch>
        </p:blipFill>
        <p:spPr bwMode="auto">
          <a:xfrm>
            <a:off x="3873783" y="4845634"/>
            <a:ext cx="6038171" cy="248342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09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52789" y="294195"/>
            <a:ext cx="11673797" cy="914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EXAMEN DE KARATE DO</a:t>
            </a:r>
            <a:endParaRPr lang="es-MX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3080" name="Picture 8" descr="https://scontent-dft4-2.xx.fbcdn.net/v/t1.0-9/14494628_723614801109804_2258745456347756313_n.jpg?oh=6f1b35265a26391b79d5d7e38d4be6f1&amp;oe=58BB76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789" y="1432055"/>
            <a:ext cx="7346441" cy="3331203"/>
          </a:xfrm>
          <a:prstGeom prst="roundRect">
            <a:avLst/>
          </a:prstGeom>
          <a:noFill/>
        </p:spPr>
      </p:pic>
      <p:pic>
        <p:nvPicPr>
          <p:cNvPr id="3082" name="Picture 10" descr="https://scontent-dft4-2.xx.fbcdn.net/v/t1.0-9/14446110_723614877776463_5516422171230858799_n.jpg?oh=509139f16705cc1325538b7ff050edd2&amp;oe=58B0CBC4"/>
          <p:cNvPicPr>
            <a:picLocks noChangeAspect="1" noChangeArrowheads="1"/>
          </p:cNvPicPr>
          <p:nvPr/>
        </p:nvPicPr>
        <p:blipFill>
          <a:blip r:embed="rId3" cstate="print"/>
          <a:srcRect t="13387" b="21251"/>
          <a:stretch>
            <a:fillRect/>
          </a:stretch>
        </p:blipFill>
        <p:spPr bwMode="auto">
          <a:xfrm>
            <a:off x="8402412" y="3382671"/>
            <a:ext cx="3810718" cy="365740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388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52789" y="294195"/>
            <a:ext cx="11673797" cy="914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VISITANDO LIGAS MUNICIPALES</a:t>
            </a:r>
            <a:endParaRPr lang="es-MX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8438" name="Picture 6" descr="https://scontent-dft4-2.xx.fbcdn.net/v/t1.0-9/14264839_712351518902799_8864067307291856233_n.jpg?oh=017283e44d4ab0609b6a5b782649fecb&amp;oe=58CC92D8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53426" y="1675881"/>
            <a:ext cx="4651627" cy="2113168"/>
          </a:xfrm>
          <a:prstGeom prst="roundRect">
            <a:avLst/>
          </a:prstGeom>
          <a:noFill/>
        </p:spPr>
      </p:pic>
      <p:pic>
        <p:nvPicPr>
          <p:cNvPr id="18440" name="Picture 8" descr="https://scontent-dft4-2.xx.fbcdn.net/v/t1.0-9/14183905_712351635569454_2445025497800006301_n.jpg?oh=c5906958bb3402826875c4cd5715dbac&amp;oe=58AEEB54"/>
          <p:cNvPicPr>
            <a:picLocks noChangeAspect="1" noChangeArrowheads="1"/>
          </p:cNvPicPr>
          <p:nvPr/>
        </p:nvPicPr>
        <p:blipFill>
          <a:blip r:embed="rId3" cstate="print"/>
          <a:srcRect b="18801"/>
          <a:stretch>
            <a:fillRect/>
          </a:stretch>
        </p:blipFill>
        <p:spPr bwMode="auto">
          <a:xfrm>
            <a:off x="2766785" y="4195428"/>
            <a:ext cx="8372695" cy="3088476"/>
          </a:xfrm>
          <a:prstGeom prst="roundRect">
            <a:avLst/>
          </a:prstGeom>
          <a:noFill/>
        </p:spPr>
      </p:pic>
      <p:pic>
        <p:nvPicPr>
          <p:cNvPr id="18442" name="Picture 10" descr="https://scontent-dft4-2.xx.fbcdn.net/v/t1.0-9/14238195_712351685569449_4361623722060988358_n.jpg?oh=8f9a53457b462d2baae9affebbe10b1a&amp;oe=58FC7F54"/>
          <p:cNvPicPr>
            <a:picLocks noChangeAspect="1" noChangeArrowheads="1"/>
          </p:cNvPicPr>
          <p:nvPr/>
        </p:nvPicPr>
        <p:blipFill>
          <a:blip r:embed="rId4" cstate="print"/>
          <a:srcRect r="13776" b="23001"/>
          <a:stretch>
            <a:fillRect/>
          </a:stretch>
        </p:blipFill>
        <p:spPr bwMode="auto">
          <a:xfrm>
            <a:off x="7017629" y="1675881"/>
            <a:ext cx="5208958" cy="211316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809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content-dft4-2.xx.fbcdn.net/v/t1.0-9/14520345_10154638663769468_7649624308826153393_n.jpg?oh=b09ba39cfd9063d4c293ef9d9bbf2c30&amp;oe=58B48D5A"/>
          <p:cNvPicPr>
            <a:picLocks noChangeAspect="1" noChangeArrowheads="1"/>
          </p:cNvPicPr>
          <p:nvPr/>
        </p:nvPicPr>
        <p:blipFill>
          <a:blip r:embed="rId2" cstate="print"/>
          <a:srcRect r="24000" b="9001"/>
          <a:stretch>
            <a:fillRect/>
          </a:stretch>
        </p:blipFill>
        <p:spPr bwMode="auto">
          <a:xfrm>
            <a:off x="653425" y="1757158"/>
            <a:ext cx="5132445" cy="2791741"/>
          </a:xfrm>
          <a:prstGeom prst="round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52789" y="294194"/>
            <a:ext cx="11673797" cy="13568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COMPETENCIA SELECCIÓN </a:t>
            </a:r>
          </a:p>
          <a:p>
            <a:pPr algn="ctr"/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MAGDALENA VS DEPORTIVO BANCARIO</a:t>
            </a:r>
            <a:endParaRPr lang="es-MX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19460" name="Picture 4" descr="https://scontent-dft4-2.xx.fbcdn.net/v/t1.0-9/14520497_361877667535575_2409474057065981963_n.jpg?oh=351cfc7a398b8f44c83c7ebe3895ebf7&amp;oe=58BE8E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598" y="4338305"/>
            <a:ext cx="6841840" cy="3108151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98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content-dft4-2.xx.fbcdn.net/v/t1.0-9/14650691_1185886871468253_743662946862324070_n.jpg?oh=33289d8c7554cfc7b218c885a29f89c2&amp;oe=58D29E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694" y="2000985"/>
            <a:ext cx="6641988" cy="3017361"/>
          </a:xfrm>
          <a:prstGeom prst="round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52789" y="294195"/>
            <a:ext cx="11673797" cy="16122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7254" tIns="58627" rIns="117254" bIns="58627" rtlCol="0">
            <a:spAutoFit/>
          </a:bodyPr>
          <a:lstStyle/>
          <a:p>
            <a:pPr algn="ctr"/>
            <a:r>
              <a:rPr lang="es-MX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CIRCUITO DE DESTREZA</a:t>
            </a:r>
          </a:p>
          <a:p>
            <a:pPr algn="ctr"/>
            <a:r>
              <a:rPr lang="es-MX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“CAM AMELIA GONZALEZ RODRIGUEZ”</a:t>
            </a:r>
            <a:endParaRPr lang="es-MX" sz="4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21508" name="Picture 4" descr="https://scontent-dft4-2.xx.fbcdn.net/v/t1.0-9/14732194_1185886918134915_843276640699965636_n.jpg?oh=2b6ac2a6360cf3c29ddc8302f7751882&amp;oe=58BDDA6F"/>
          <p:cNvPicPr>
            <a:picLocks noChangeAspect="1" noChangeArrowheads="1"/>
          </p:cNvPicPr>
          <p:nvPr/>
        </p:nvPicPr>
        <p:blipFill>
          <a:blip r:embed="rId3" cstate="print"/>
          <a:srcRect l="31915" t="34885" r="9574"/>
          <a:stretch>
            <a:fillRect/>
          </a:stretch>
        </p:blipFill>
        <p:spPr bwMode="auto">
          <a:xfrm>
            <a:off x="653425" y="5333288"/>
            <a:ext cx="3927363" cy="1985531"/>
          </a:xfrm>
          <a:prstGeom prst="roundRect">
            <a:avLst/>
          </a:prstGeom>
          <a:noFill/>
        </p:spPr>
      </p:pic>
      <p:pic>
        <p:nvPicPr>
          <p:cNvPr id="21510" name="Picture 6" descr="https://scontent-dft4-2.xx.fbcdn.net/v/t1.0-9/14650737_1185887771468163_7212493271789980517_n.jpg?oh=8093fd9b571d3139446ab1dcd0953638&amp;oe=58B3AA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5413" y="5353607"/>
            <a:ext cx="4327356" cy="196585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109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144" y="460651"/>
            <a:ext cx="10542984" cy="1490070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Servicios </a:t>
            </a:r>
            <a:r>
              <a:rPr lang="es-MX" sz="4400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s-MX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Atención       Ciudadana</a:t>
            </a:r>
            <a:endParaRPr lang="es-MX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2400" b="1" dirty="0" smtClean="0"/>
              <a:t>Se ha realizado la Atención Ciudadana así como de Directivos y Maestros de los Planteles Educativos de Nivel Básico, Medio Superior y Superior para atender sus necesidades.</a:t>
            </a:r>
          </a:p>
          <a:p>
            <a:pPr marL="0" indent="0" algn="ctr">
              <a:buNone/>
            </a:pPr>
            <a:r>
              <a:rPr lang="es-MX" sz="2400" b="1" dirty="0" smtClean="0"/>
              <a:t>Se atendió un </a:t>
            </a:r>
            <a:r>
              <a:rPr lang="es-MX" sz="2400" b="1" smtClean="0"/>
              <a:t>total 93</a:t>
            </a:r>
            <a:r>
              <a:rPr lang="es-MX" sz="2400" b="1" smtClean="0">
                <a:solidFill>
                  <a:srgbClr val="FF0000"/>
                </a:solidFill>
              </a:rPr>
              <a:t> </a:t>
            </a:r>
            <a:r>
              <a:rPr lang="es-MX" sz="2400" b="1" dirty="0" smtClean="0"/>
              <a:t>personas en la Dirección de Educación son los siguientes servicios que ofrecemos 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2400" b="1" dirty="0" smtClean="0"/>
              <a:t>Programa de Becas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2400" b="1" dirty="0" smtClean="0"/>
              <a:t>Programa de Prepa Abierta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2400" b="1" dirty="0" smtClean="0"/>
              <a:t>Programa del INEA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2400" b="1" dirty="0" smtClean="0"/>
              <a:t>Orientación Educativa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s-MX" sz="2400" b="1" dirty="0" smtClean="0"/>
              <a:t>Apoyo para Reubicación de alumnos y cambios de turno </a:t>
            </a:r>
          </a:p>
          <a:p>
            <a:pPr marL="0" indent="0" algn="ctr">
              <a:buNone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7426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4697" y="2407363"/>
            <a:ext cx="10862469" cy="1252844"/>
          </a:xfrm>
        </p:spPr>
        <p:txBody>
          <a:bodyPr>
            <a:noAutofit/>
          </a:bodyPr>
          <a:lstStyle/>
          <a:p>
            <a:pPr algn="ctr"/>
            <a:r>
              <a:rPr lang="es-MX" sz="4400" dirty="0" smtClean="0"/>
              <a:t>INFORME DE ACTIVIDADES DE LA DIRECCIÓN DE CULTURA MUNICIPIO DE JUÁREZ NUEVO LEÓN </a:t>
            </a:r>
            <a:endParaRPr lang="es-MX" sz="4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0423" y="4195428"/>
            <a:ext cx="8945563" cy="2763374"/>
          </a:xfrm>
        </p:spPr>
        <p:txBody>
          <a:bodyPr>
            <a:normAutofit/>
          </a:bodyPr>
          <a:lstStyle/>
          <a:p>
            <a:pPr algn="ctr"/>
            <a:r>
              <a:rPr lang="es-MX" sz="1800" dirty="0" smtClean="0"/>
              <a:t>MES DE</a:t>
            </a:r>
          </a:p>
          <a:p>
            <a:pPr algn="ctr"/>
            <a:r>
              <a:rPr lang="es-MX" sz="1800" dirty="0" smtClean="0"/>
              <a:t> OCTUBRE 2016</a:t>
            </a:r>
          </a:p>
          <a:p>
            <a:endParaRPr lang="es-MX" dirty="0" smtClean="0"/>
          </a:p>
          <a:p>
            <a:r>
              <a:rPr lang="es-MX" dirty="0" smtClean="0"/>
              <a:t>DIRECTOR</a:t>
            </a:r>
          </a:p>
          <a:p>
            <a:r>
              <a:rPr lang="es-MX" dirty="0" smtClean="0"/>
              <a:t>PROFR. JOSE JESUS LIMON RODRIGUEZ</a:t>
            </a:r>
          </a:p>
          <a:p>
            <a:endParaRPr lang="es-MX" dirty="0"/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528" y="533756"/>
            <a:ext cx="1622476" cy="128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uarez2013E1\Desktop\ESCUDO JUA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52" y="241870"/>
            <a:ext cx="1353831" cy="1609974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175691" y="547522"/>
            <a:ext cx="4226720" cy="1252844"/>
          </a:xfrm>
          <a:prstGeom prst="rect">
            <a:avLst/>
          </a:prstGeom>
        </p:spPr>
        <p:txBody>
          <a:bodyPr vert="horz" lIns="117254" tIns="58627" rIns="117254" bIns="58627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tabLst>
                <a:tab pos="3599031" algn="ctr"/>
                <a:tab pos="7196028" algn="r"/>
              </a:tabLst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PRESIDENCIA MUNICIPAL</a:t>
            </a:r>
            <a:endParaRPr lang="es-MX" altLang="es-MX" sz="23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Aft>
                <a:spcPct val="0"/>
              </a:spcAft>
              <a:tabLst>
                <a:tab pos="3599031" algn="ctr"/>
                <a:tab pos="7196028" algn="r"/>
              </a:tabLst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JUÁREZ, N. L.</a:t>
            </a: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s-MX" altLang="es-MX" b="1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Aft>
                <a:spcPct val="0"/>
              </a:spcAft>
              <a:tabLst>
                <a:tab pos="3599031" algn="ctr"/>
                <a:tab pos="7196028" algn="r"/>
              </a:tabLst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DIRECCIÓN DE CULTURA</a:t>
            </a:r>
            <a:r>
              <a:rPr lang="es-MX" altLang="es-MX" sz="2300" dirty="0">
                <a:latin typeface="Arial" pitchFamily="34" charset="0"/>
                <a:cs typeface="Arial" pitchFamily="34" charset="0"/>
              </a:rPr>
              <a:t> </a:t>
            </a:r>
            <a:endParaRPr lang="es-MX" altLang="es-MX" sz="62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68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3300" dirty="0"/>
              <a:t>OCTUBRE </a:t>
            </a:r>
          </a:p>
          <a:p>
            <a:r>
              <a:rPr lang="es-MX" sz="3300" dirty="0"/>
              <a:t>DOMINGOS CULTURALES (FRECUENCIA SEMANAL) CIRCUITO ESCÉNICO METROPOLITANO</a:t>
            </a:r>
          </a:p>
          <a:p>
            <a:r>
              <a:rPr lang="es-MX" sz="3300" dirty="0"/>
              <a:t>MIÉRCOLES DE MUSEO (FRECUENCIA SEMANAL)</a:t>
            </a:r>
          </a:p>
          <a:p>
            <a:r>
              <a:rPr lang="es-MX" sz="3300" dirty="0"/>
              <a:t>TALLERES DE GUITARRA (BIBLIOTECAS Y KIOSCO MUNICIPAL)</a:t>
            </a:r>
          </a:p>
          <a:p>
            <a:r>
              <a:rPr lang="es-MX" sz="3300" dirty="0"/>
              <a:t>APOYO ESCOLAR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53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5403" y="2575501"/>
            <a:ext cx="9838877" cy="44878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4400" dirty="0" smtClean="0"/>
              <a:t>Se atendieron a 12 alumnos de nivel medio superior y superior, a los que se les apoyo con Becas en las Diferentes Universidades, Preparatorias e Institutos Educativos, para que sigan con su educación.</a:t>
            </a:r>
            <a:endParaRPr lang="es-MX" sz="4400" dirty="0"/>
          </a:p>
          <a:p>
            <a:pPr marL="0" indent="0">
              <a:buNone/>
            </a:pPr>
            <a:endParaRPr lang="es-MX" b="1" dirty="0" smtClean="0"/>
          </a:p>
          <a:p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2300749" y="959907"/>
            <a:ext cx="7919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  <a:latin typeface="Arial Black" pitchFamily="34" charset="0"/>
              </a:rPr>
              <a:t>Becas</a:t>
            </a:r>
            <a:endParaRPr lang="es-MX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144" y="323490"/>
            <a:ext cx="10542984" cy="1461065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rgbClr val="FF0000"/>
                </a:solidFill>
                <a:latin typeface="Arial Black" pitchFamily="34" charset="0"/>
              </a:rPr>
              <a:t>Platica Motivacional</a:t>
            </a:r>
            <a:endParaRPr lang="es-MX" sz="4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7863" y="2033183"/>
            <a:ext cx="5199918" cy="1948882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Impartidas por el corredor Juan Cantú </a:t>
            </a:r>
            <a:r>
              <a:rPr lang="es-MX" sz="2400" dirty="0" smtClean="0"/>
              <a:t>El </a:t>
            </a:r>
            <a:r>
              <a:rPr lang="es-MX" sz="2400" dirty="0"/>
              <a:t>Árabe </a:t>
            </a:r>
            <a:r>
              <a:rPr lang="es-MX" sz="2400" dirty="0" smtClean="0"/>
              <a:t> </a:t>
            </a:r>
            <a:r>
              <a:rPr lang="es-MX" sz="2400" dirty="0"/>
              <a:t>y su equipo de trabajo en la Sec. #</a:t>
            </a:r>
            <a:r>
              <a:rPr lang="es-MX" sz="2400" dirty="0" smtClean="0"/>
              <a:t> </a:t>
            </a:r>
            <a:r>
              <a:rPr lang="es-MX" sz="2400" dirty="0"/>
              <a:t>71 General  Leandro </a:t>
            </a:r>
            <a:r>
              <a:rPr lang="es-MX" sz="2400" dirty="0" smtClean="0"/>
              <a:t>Valle Directora </a:t>
            </a:r>
            <a:r>
              <a:rPr lang="es-MX" sz="2400" dirty="0" err="1"/>
              <a:t>Profra</a:t>
            </a:r>
            <a:r>
              <a:rPr lang="es-MX" sz="2400" dirty="0"/>
              <a:t>. </a:t>
            </a:r>
            <a:r>
              <a:rPr lang="es-MX" sz="2400" dirty="0" smtClean="0"/>
              <a:t>Rosalinda Rodríguez.</a:t>
            </a:r>
            <a:endParaRPr lang="es-MX" sz="2400" dirty="0"/>
          </a:p>
          <a:p>
            <a:pPr algn="just"/>
            <a:endParaRPr lang="es-MX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587" y="3583858"/>
            <a:ext cx="5176683" cy="348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02" y="4654817"/>
            <a:ext cx="4657261" cy="24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69" y="2135864"/>
            <a:ext cx="4726294" cy="238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6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144" y="323491"/>
            <a:ext cx="10542984" cy="1490562"/>
          </a:xfrm>
        </p:spPr>
        <p:txBody>
          <a:bodyPr/>
          <a:lstStyle/>
          <a:p>
            <a:pPr algn="ctr"/>
            <a:r>
              <a:rPr lang="es-MX" sz="44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Conferencia de las Adicciones </a:t>
            </a:r>
            <a:endParaRPr lang="es-MX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0284" y="2083287"/>
            <a:ext cx="5119509" cy="1677551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Impartidas  por </a:t>
            </a:r>
            <a:r>
              <a:rPr lang="es-MX" sz="2400" dirty="0" smtClean="0"/>
              <a:t>el Centro de integración juvenil encargada Lic</a:t>
            </a:r>
            <a:r>
              <a:rPr lang="es-MX" sz="2400" dirty="0"/>
              <a:t>. Yolanda Arellano en la  Sec. </a:t>
            </a:r>
            <a:r>
              <a:rPr lang="es-MX" sz="2400" dirty="0" smtClean="0"/>
              <a:t># 8 </a:t>
            </a:r>
            <a:r>
              <a:rPr lang="es-MX" sz="2400" dirty="0" err="1"/>
              <a:t>Profr</a:t>
            </a:r>
            <a:r>
              <a:rPr lang="es-MX" sz="2400" dirty="0"/>
              <a:t>. Ciro </a:t>
            </a:r>
            <a:r>
              <a:rPr lang="es-MX" sz="2400" dirty="0" smtClean="0"/>
              <a:t>Meza Tejeda Director </a:t>
            </a:r>
            <a:r>
              <a:rPr lang="es-MX" sz="2400" dirty="0"/>
              <a:t>Raymundo </a:t>
            </a:r>
            <a:r>
              <a:rPr lang="es-MX" sz="2400" dirty="0" smtClean="0"/>
              <a:t>Caballero.</a:t>
            </a:r>
            <a:endParaRPr lang="es-MX" sz="2400" dirty="0"/>
          </a:p>
        </p:txBody>
      </p:sp>
      <p:pic>
        <p:nvPicPr>
          <p:cNvPr id="1028" name="Picture 4" descr="C:\Users\KALEB\Desktop\kjhvbuhyl\IMG-20161005-WA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49" y="2100517"/>
            <a:ext cx="4653117" cy="250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49" y="4734231"/>
            <a:ext cx="4653116" cy="230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42" y="3554362"/>
            <a:ext cx="5250425" cy="348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144" y="323490"/>
            <a:ext cx="10542984" cy="1461065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  <a:latin typeface="Arial Black" pitchFamily="34" charset="0"/>
              </a:rPr>
              <a:t>Operación Mochila</a:t>
            </a:r>
            <a:endParaRPr lang="es-MX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8176" y="2283703"/>
            <a:ext cx="5461347" cy="1323791"/>
          </a:xfrm>
        </p:spPr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302822" y="2106963"/>
            <a:ext cx="5097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Con el apoyo del programa de participación social y Secretaria Seguridad Publica en la </a:t>
            </a:r>
            <a:r>
              <a:rPr lang="es-MX" sz="2400" dirty="0" err="1" smtClean="0"/>
              <a:t>Sec</a:t>
            </a:r>
            <a:r>
              <a:rPr lang="es-MX" sz="2400" dirty="0"/>
              <a:t> </a:t>
            </a:r>
            <a:r>
              <a:rPr lang="es-MX" sz="2400" dirty="0" smtClean="0"/>
              <a:t># </a:t>
            </a:r>
            <a:r>
              <a:rPr lang="es-MX" sz="2400" dirty="0"/>
              <a:t>8 </a:t>
            </a:r>
            <a:r>
              <a:rPr lang="es-MX" sz="2400" dirty="0" err="1"/>
              <a:t>Profr</a:t>
            </a:r>
            <a:r>
              <a:rPr lang="es-MX" sz="2400" dirty="0"/>
              <a:t>. Ciro </a:t>
            </a:r>
            <a:r>
              <a:rPr lang="es-MX" sz="2400" dirty="0" smtClean="0"/>
              <a:t>Meza Tejeda  </a:t>
            </a:r>
            <a:r>
              <a:rPr lang="es-MX" sz="2400" dirty="0"/>
              <a:t>Director Raymundo </a:t>
            </a:r>
            <a:r>
              <a:rPr lang="es-MX" sz="2400" dirty="0" smtClean="0"/>
              <a:t>Caballero.  </a:t>
            </a:r>
            <a:endParaRPr lang="es-MX" sz="2400" dirty="0"/>
          </a:p>
        </p:txBody>
      </p:sp>
      <p:pic>
        <p:nvPicPr>
          <p:cNvPr id="2050" name="Picture 2" descr="C:\Users\KALEB\Desktop\kjhvbuhyl\IMG-20161005-WA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006" y="2106963"/>
            <a:ext cx="4859491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22" y="4159045"/>
            <a:ext cx="5274959" cy="28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63629" y="3425366"/>
            <a:ext cx="2330246" cy="485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9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144" y="323490"/>
            <a:ext cx="10542984" cy="1372575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  <a:latin typeface="Arial Black" pitchFamily="34" charset="0"/>
              </a:rPr>
              <a:t>Apertura Estatal de Sesiones </a:t>
            </a:r>
            <a:endParaRPr lang="es-MX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6851" y="2083287"/>
            <a:ext cx="5102943" cy="14120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 </a:t>
            </a:r>
            <a:r>
              <a:rPr lang="es-MX" sz="2400" dirty="0" smtClean="0"/>
              <a:t>Programa Educación Inicial Ciclo escolar 2016 - 2017 se llevo acabo en las instalaciones DIF Guadalupe colonia Evolución.</a:t>
            </a:r>
            <a:endParaRPr lang="es-MX" sz="2400" dirty="0"/>
          </a:p>
        </p:txBody>
      </p:sp>
      <p:pic>
        <p:nvPicPr>
          <p:cNvPr id="1026" name="Picture 2" descr="C:\Users\KALEB\Desktop\kjhvbuhyl\IMG-20161010-WA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97" y="3539613"/>
            <a:ext cx="5279921" cy="352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EB\Desktop\kjhvbuhyl\IMG-20161010-WA0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44768"/>
            <a:ext cx="4644459" cy="232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EB\Desktop\kjhvbuhyl\IMG-20161010-WA00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96435"/>
            <a:ext cx="4644459" cy="22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59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144" y="323491"/>
            <a:ext cx="10542984" cy="1564304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  <a:latin typeface="Arial Black" pitchFamily="34" charset="0"/>
              </a:rPr>
              <a:t>Reunión para convenios de Servicio Social </a:t>
            </a:r>
            <a:endParaRPr lang="es-MX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27124" y="2068540"/>
            <a:ext cx="5029431" cy="1707047"/>
          </a:xfrm>
        </p:spPr>
        <p:txBody>
          <a:bodyPr>
            <a:noAutofit/>
          </a:bodyPr>
          <a:lstStyle/>
          <a:p>
            <a:pPr algn="just"/>
            <a:r>
              <a:rPr lang="es-MX" sz="2400" dirty="0" smtClean="0"/>
              <a:t>Se llevo acabo  juta con las escuelas de Nivel Medio Superior  y Superior que tienen convenio con municipio, para que sus alumnos realicen su servicio social en el Municipio.</a:t>
            </a:r>
            <a:endParaRPr lang="es-MX" sz="2400" dirty="0"/>
          </a:p>
        </p:txBody>
      </p:sp>
      <p:pic>
        <p:nvPicPr>
          <p:cNvPr id="1026" name="Picture 2" descr="C:\Users\KALEB\Desktop\kjhvbuhyl\IMG-20161010-WA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089" y="3908323"/>
            <a:ext cx="5191433" cy="294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LEB\Desktop\kjhvbuhyl\IMG-20161010-WA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050025"/>
            <a:ext cx="4734232" cy="23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LEB\Desktop\kjhvbuhyl\IMG-20161010-WA0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573127"/>
            <a:ext cx="4778473" cy="228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72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144" y="323491"/>
            <a:ext cx="10542984" cy="1490562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FF0000"/>
                </a:solidFill>
                <a:latin typeface="Arial Black" pitchFamily="34" charset="0"/>
              </a:rPr>
              <a:t>Feria de  la Prevención</a:t>
            </a:r>
            <a:endParaRPr lang="es-MX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2102" y="2079522"/>
            <a:ext cx="4896465" cy="109138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MX" sz="2800" dirty="0"/>
              <a:t> </a:t>
            </a:r>
            <a:r>
              <a:rPr lang="es-MX" sz="9600" dirty="0" smtClean="0"/>
              <a:t>Se llevo acabo el día 14 de Octubre  en el auditorio Municipal donde se impartió información a 600 alumnos  de secundaria.</a:t>
            </a:r>
          </a:p>
          <a:p>
            <a:pPr marL="0" indent="0" algn="just">
              <a:buNone/>
            </a:pPr>
            <a:endParaRPr lang="es-MX" sz="9600" dirty="0" smtClean="0"/>
          </a:p>
          <a:p>
            <a:pPr marL="0" indent="0">
              <a:buNone/>
            </a:pPr>
            <a:r>
              <a:rPr lang="es-MX" sz="2400" dirty="0" smtClean="0"/>
              <a:t>  </a:t>
            </a:r>
            <a:endParaRPr lang="es-MX" sz="2400" dirty="0"/>
          </a:p>
        </p:txBody>
      </p:sp>
      <p:pic>
        <p:nvPicPr>
          <p:cNvPr id="2050" name="Picture 2" descr="C:\Users\KALEB\Desktop\kjhvbuhyl\IMG-20161017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05" y="4681285"/>
            <a:ext cx="4890269" cy="22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LEB\Desktop\kjhvbuhyl\IMG-20161017-WA0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1" y="3192053"/>
            <a:ext cx="5111049" cy="37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ALEB\Desktop\kjhvbuhyl\IMG-20161017-WA00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06" y="2079522"/>
            <a:ext cx="4890269" cy="22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9912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13010</TotalTime>
  <Words>441</Words>
  <Application>Microsoft Office PowerPoint</Application>
  <PresentationFormat>Personalizado</PresentationFormat>
  <Paragraphs>64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Retrospección</vt:lpstr>
      <vt:lpstr>DIRECCIÒN         DE  EDUCACIÒN</vt:lpstr>
      <vt:lpstr>Servicios y Atención       Ciudadana</vt:lpstr>
      <vt:lpstr>Presentación de PowerPoint</vt:lpstr>
      <vt:lpstr>Platica Motivacional</vt:lpstr>
      <vt:lpstr>Conferencia de las Adicciones </vt:lpstr>
      <vt:lpstr>Operación Mochila</vt:lpstr>
      <vt:lpstr>Apertura Estatal de Sesiones </vt:lpstr>
      <vt:lpstr>Reunión para convenios de Servicio Social </vt:lpstr>
      <vt:lpstr>Feria de  la Prevención</vt:lpstr>
      <vt:lpstr>Apoyo a Escuelas</vt:lpstr>
      <vt:lpstr>REPORTE DE OCTUBRE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 DE ACTIVIDADES DE LA DIRECCIÓN DE CULTURA MUNICIPIO DE JUÁREZ NUEVO LEÓN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EDUCACION</dc:title>
  <dc:creator>laura treviño</dc:creator>
  <cp:lastModifiedBy>coco</cp:lastModifiedBy>
  <cp:revision>325</cp:revision>
  <cp:lastPrinted>2015-12-02T17:32:05Z</cp:lastPrinted>
  <dcterms:created xsi:type="dcterms:W3CDTF">2015-11-19T23:07:01Z</dcterms:created>
  <dcterms:modified xsi:type="dcterms:W3CDTF">2016-11-28T16:24:02Z</dcterms:modified>
</cp:coreProperties>
</file>